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6" r:id="rId10"/>
    <p:sldId id="270" r:id="rId11"/>
    <p:sldId id="262" r:id="rId12"/>
    <p:sldId id="269"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43" d="100"/>
          <a:sy n="43" d="100"/>
        </p:scale>
        <p:origin x="254"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6B29DC23-9A3A-498B-9D75-D35B5D1ED111}" type="datetimeFigureOut">
              <a:rPr lang="en-US" smtClean="0"/>
              <a:t>9/20/2019</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E4C76F3-82D6-4A8A-A708-80102F2B693C}"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6897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29DC23-9A3A-498B-9D75-D35B5D1ED111}" type="datetimeFigureOut">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C76F3-82D6-4A8A-A708-80102F2B693C}" type="slidenum">
              <a:rPr lang="en-US" smtClean="0"/>
              <a:t>‹#›</a:t>
            </a:fld>
            <a:endParaRPr lang="en-US"/>
          </a:p>
        </p:txBody>
      </p:sp>
    </p:spTree>
    <p:extLst>
      <p:ext uri="{BB962C8B-B14F-4D97-AF65-F5344CB8AC3E}">
        <p14:creationId xmlns:p14="http://schemas.microsoft.com/office/powerpoint/2010/main" val="1122134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29DC23-9A3A-498B-9D75-D35B5D1ED111}" type="datetimeFigureOut">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C76F3-82D6-4A8A-A708-80102F2B693C}" type="slidenum">
              <a:rPr lang="en-US" smtClean="0"/>
              <a:t>‹#›</a:t>
            </a:fld>
            <a:endParaRPr lang="en-US"/>
          </a:p>
        </p:txBody>
      </p:sp>
    </p:spTree>
    <p:extLst>
      <p:ext uri="{BB962C8B-B14F-4D97-AF65-F5344CB8AC3E}">
        <p14:creationId xmlns:p14="http://schemas.microsoft.com/office/powerpoint/2010/main" val="2974164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29DC23-9A3A-498B-9D75-D35B5D1ED111}" type="datetimeFigureOut">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C76F3-82D6-4A8A-A708-80102F2B693C}" type="slidenum">
              <a:rPr lang="en-US" smtClean="0"/>
              <a:t>‹#›</a:t>
            </a:fld>
            <a:endParaRPr lang="en-US"/>
          </a:p>
        </p:txBody>
      </p:sp>
    </p:spTree>
    <p:extLst>
      <p:ext uri="{BB962C8B-B14F-4D97-AF65-F5344CB8AC3E}">
        <p14:creationId xmlns:p14="http://schemas.microsoft.com/office/powerpoint/2010/main" val="1834280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B29DC23-9A3A-498B-9D75-D35B5D1ED111}" type="datetimeFigureOut">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C76F3-82D6-4A8A-A708-80102F2B693C}"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0260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B29DC23-9A3A-498B-9D75-D35B5D1ED111}" type="datetimeFigureOut">
              <a:rPr lang="en-US" smtClean="0"/>
              <a:t>9/20/2019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C76F3-82D6-4A8A-A708-80102F2B693C}" type="slidenum">
              <a:rPr lang="en-US" smtClean="0"/>
              <a:t>‹#›</a:t>
            </a:fld>
            <a:endParaRPr lang="en-US"/>
          </a:p>
        </p:txBody>
      </p:sp>
    </p:spTree>
    <p:extLst>
      <p:ext uri="{BB962C8B-B14F-4D97-AF65-F5344CB8AC3E}">
        <p14:creationId xmlns:p14="http://schemas.microsoft.com/office/powerpoint/2010/main" val="2125226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B29DC23-9A3A-498B-9D75-D35B5D1ED111}" type="datetimeFigureOut">
              <a:rPr lang="en-US" smtClean="0"/>
              <a:t>9/20/2019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4C76F3-82D6-4A8A-A708-80102F2B693C}" type="slidenum">
              <a:rPr lang="en-US" smtClean="0"/>
              <a:t>‹#›</a:t>
            </a:fld>
            <a:endParaRPr lang="en-US"/>
          </a:p>
        </p:txBody>
      </p:sp>
    </p:spTree>
    <p:extLst>
      <p:ext uri="{BB962C8B-B14F-4D97-AF65-F5344CB8AC3E}">
        <p14:creationId xmlns:p14="http://schemas.microsoft.com/office/powerpoint/2010/main" val="2579652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B29DC23-9A3A-498B-9D75-D35B5D1ED111}" type="datetimeFigureOut">
              <a:rPr lang="en-US" smtClean="0"/>
              <a:t>9/20/2019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4C76F3-82D6-4A8A-A708-80102F2B693C}" type="slidenum">
              <a:rPr lang="en-US" smtClean="0"/>
              <a:t>‹#›</a:t>
            </a:fld>
            <a:endParaRPr lang="en-US"/>
          </a:p>
        </p:txBody>
      </p:sp>
    </p:spTree>
    <p:extLst>
      <p:ext uri="{BB962C8B-B14F-4D97-AF65-F5344CB8AC3E}">
        <p14:creationId xmlns:p14="http://schemas.microsoft.com/office/powerpoint/2010/main" val="2311710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29DC23-9A3A-498B-9D75-D35B5D1ED111}" type="datetimeFigureOut">
              <a:rPr lang="en-US" smtClean="0"/>
              <a:t>9/20/2019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4C76F3-82D6-4A8A-A708-80102F2B693C}" type="slidenum">
              <a:rPr lang="en-US" smtClean="0"/>
              <a:t>‹#›</a:t>
            </a:fld>
            <a:endParaRPr lang="en-US"/>
          </a:p>
        </p:txBody>
      </p:sp>
    </p:spTree>
    <p:extLst>
      <p:ext uri="{BB962C8B-B14F-4D97-AF65-F5344CB8AC3E}">
        <p14:creationId xmlns:p14="http://schemas.microsoft.com/office/powerpoint/2010/main" val="1980456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B29DC23-9A3A-498B-9D75-D35B5D1ED111}" type="datetimeFigureOut">
              <a:rPr lang="en-US" smtClean="0"/>
              <a:t>9/20/2019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C76F3-82D6-4A8A-A708-80102F2B693C}" type="slidenum">
              <a:rPr lang="en-US" smtClean="0"/>
              <a:t>‹#›</a:t>
            </a:fld>
            <a:endParaRPr lang="en-US"/>
          </a:p>
        </p:txBody>
      </p:sp>
    </p:spTree>
    <p:extLst>
      <p:ext uri="{BB962C8B-B14F-4D97-AF65-F5344CB8AC3E}">
        <p14:creationId xmlns:p14="http://schemas.microsoft.com/office/powerpoint/2010/main" val="4161902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B29DC23-9A3A-498B-9D75-D35B5D1ED111}" type="datetimeFigureOut">
              <a:rPr lang="en-US" smtClean="0"/>
              <a:t>9/20/2019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C76F3-82D6-4A8A-A708-80102F2B693C}" type="slidenum">
              <a:rPr lang="en-US" smtClean="0"/>
              <a:t>‹#›</a:t>
            </a:fld>
            <a:endParaRPr lang="en-US"/>
          </a:p>
        </p:txBody>
      </p:sp>
    </p:spTree>
    <p:extLst>
      <p:ext uri="{BB962C8B-B14F-4D97-AF65-F5344CB8AC3E}">
        <p14:creationId xmlns:p14="http://schemas.microsoft.com/office/powerpoint/2010/main" val="1534396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6B29DC23-9A3A-498B-9D75-D35B5D1ED111}" type="datetimeFigureOut">
              <a:rPr lang="en-US" smtClean="0"/>
              <a:t>9/20/2019</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5E4C76F3-82D6-4A8A-A708-80102F2B693C}" type="slidenum">
              <a:rPr lang="en-US" smtClean="0"/>
              <a:t>‹#›</a:t>
            </a:fld>
            <a:endParaRPr lang="en-US"/>
          </a:p>
        </p:txBody>
      </p:sp>
    </p:spTree>
    <p:extLst>
      <p:ext uri="{BB962C8B-B14F-4D97-AF65-F5344CB8AC3E}">
        <p14:creationId xmlns:p14="http://schemas.microsoft.com/office/powerpoint/2010/main" val="4155472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jen@iowaschoolfinance.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jon@iowaschoolfinance.com" TargetMode="External"/><Relationship Id="rId2" Type="http://schemas.openxmlformats.org/officeDocument/2006/relationships/hyperlink" Target="mailto:jen@iowaschoolfinance.com" TargetMode="External"/><Relationship Id="rId1" Type="http://schemas.openxmlformats.org/officeDocument/2006/relationships/slideLayout" Target="../slideLayouts/slideLayout2.xml"/><Relationship Id="rId5" Type="http://schemas.openxmlformats.org/officeDocument/2006/relationships/hyperlink" Target="mailto:don.krattenmaker@woodriverenergy.com" TargetMode="External"/><Relationship Id="rId4" Type="http://schemas.openxmlformats.org/officeDocument/2006/relationships/hyperlink" Target="mailto:larry@iowaschoolfinance.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Iowa Local Government Risk Pool Commission</a:t>
            </a:r>
            <a:endParaRPr lang="en-US" dirty="0"/>
          </a:p>
        </p:txBody>
      </p:sp>
      <p:sp>
        <p:nvSpPr>
          <p:cNvPr id="3" name="Subtitle 2"/>
          <p:cNvSpPr>
            <a:spLocks noGrp="1"/>
          </p:cNvSpPr>
          <p:nvPr>
            <p:ph type="subTitle" idx="1"/>
          </p:nvPr>
        </p:nvSpPr>
        <p:spPr/>
        <p:txBody>
          <a:bodyPr/>
          <a:lstStyle/>
          <a:p>
            <a:r>
              <a:rPr lang="en-US" dirty="0" smtClean="0"/>
              <a:t>Education Energy Group Natural Gas Program</a:t>
            </a:r>
            <a:endParaRPr lang="en-US" dirty="0"/>
          </a:p>
        </p:txBody>
      </p:sp>
    </p:spTree>
    <p:extLst>
      <p:ext uri="{BB962C8B-B14F-4D97-AF65-F5344CB8AC3E}">
        <p14:creationId xmlns:p14="http://schemas.microsoft.com/office/powerpoint/2010/main" val="1541616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happens if a rare event occurs, can my district be assessed for additional premium?</a:t>
            </a:r>
            <a:endParaRPr lang="en-US" dirty="0"/>
          </a:p>
        </p:txBody>
      </p:sp>
      <p:sp>
        <p:nvSpPr>
          <p:cNvPr id="3" name="Content Placeholder 2"/>
          <p:cNvSpPr>
            <a:spLocks noGrp="1"/>
          </p:cNvSpPr>
          <p:nvPr>
            <p:ph idx="1"/>
          </p:nvPr>
        </p:nvSpPr>
        <p:spPr>
          <a:xfrm>
            <a:off x="1143000" y="2032985"/>
            <a:ext cx="9872871" cy="4243527"/>
          </a:xfrm>
        </p:spPr>
        <p:txBody>
          <a:bodyPr>
            <a:normAutofit lnSpcReduction="10000"/>
          </a:bodyPr>
          <a:lstStyle/>
          <a:p>
            <a:r>
              <a:rPr lang="en-US" dirty="0" smtClean="0"/>
              <a:t>The total premium defined in the Participation Agreement is the entire amount a school district will owe for participating meters during the term of the Agreement, unless the district experiences a “material event”. </a:t>
            </a:r>
          </a:p>
          <a:p>
            <a:r>
              <a:rPr lang="en-US" dirty="0"/>
              <a:t>The </a:t>
            </a:r>
            <a:r>
              <a:rPr lang="en-US" dirty="0" smtClean="0"/>
              <a:t>definition </a:t>
            </a:r>
            <a:r>
              <a:rPr lang="en-US" dirty="0"/>
              <a:t>of </a:t>
            </a:r>
            <a:r>
              <a:rPr lang="en-US" dirty="0" smtClean="0"/>
              <a:t>a material event </a:t>
            </a:r>
            <a:r>
              <a:rPr lang="en-US" dirty="0"/>
              <a:t>is defined in the Participation </a:t>
            </a:r>
            <a:r>
              <a:rPr lang="en-US" dirty="0" smtClean="0"/>
              <a:t>Agreement but includes adding </a:t>
            </a:r>
            <a:r>
              <a:rPr lang="en-US" dirty="0"/>
              <a:t>or removing a </a:t>
            </a:r>
            <a:r>
              <a:rPr lang="en-US" dirty="0" smtClean="0"/>
              <a:t>building, </a:t>
            </a:r>
            <a:r>
              <a:rPr lang="en-US" dirty="0"/>
              <a:t>changing equipment, etc</a:t>
            </a:r>
            <a:r>
              <a:rPr lang="en-US" dirty="0" smtClean="0"/>
              <a:t>.  It is important to notify the service providers right away if you experience or anticipate experiencing a material event during the term.  Material events may result in an additional premium owed or a refund of premium.</a:t>
            </a:r>
          </a:p>
          <a:p>
            <a:r>
              <a:rPr lang="en-US" dirty="0" smtClean="0"/>
              <a:t>Outside of material events, there will be no additional charges or assessments to the district.  Risks are borne by the service providers.</a:t>
            </a:r>
          </a:p>
          <a:p>
            <a:r>
              <a:rPr lang="en-US" dirty="0" smtClean="0"/>
              <a:t>The Participation Agreement commits a district for participation only for the term defined in the Agreement.  The district can choose whether or not they wish to participate in subsequent fiscal years with new Participation Agreements.</a:t>
            </a:r>
          </a:p>
        </p:txBody>
      </p:sp>
    </p:spTree>
    <p:extLst>
      <p:ext uri="{BB962C8B-B14F-4D97-AF65-F5344CB8AC3E}">
        <p14:creationId xmlns:p14="http://schemas.microsoft.com/office/powerpoint/2010/main" val="203315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does my district participate?</a:t>
            </a:r>
            <a:endParaRPr lang="en-US" dirty="0"/>
          </a:p>
        </p:txBody>
      </p:sp>
      <p:sp>
        <p:nvSpPr>
          <p:cNvPr id="3" name="Content Placeholder 2"/>
          <p:cNvSpPr>
            <a:spLocks noGrp="1"/>
          </p:cNvSpPr>
          <p:nvPr>
            <p:ph idx="1"/>
          </p:nvPr>
        </p:nvSpPr>
        <p:spPr>
          <a:xfrm>
            <a:off x="1143000" y="1713390"/>
            <a:ext cx="9872871" cy="4722921"/>
          </a:xfrm>
        </p:spPr>
        <p:txBody>
          <a:bodyPr>
            <a:normAutofit/>
          </a:bodyPr>
          <a:lstStyle/>
          <a:p>
            <a:pPr lvl="1"/>
            <a:r>
              <a:rPr lang="en-US" dirty="0" smtClean="0"/>
              <a:t>First, contact ISFIS or Wood River Energy for a personalized Participation Agreement and make sure all of your questions are answered.  </a:t>
            </a:r>
          </a:p>
          <a:p>
            <a:pPr lvl="2"/>
            <a:r>
              <a:rPr lang="en-US" dirty="0" smtClean="0"/>
              <a:t>Let us know which meters you wish to enroll.</a:t>
            </a:r>
          </a:p>
          <a:p>
            <a:pPr lvl="2"/>
            <a:r>
              <a:rPr lang="en-US" dirty="0" smtClean="0"/>
              <a:t>If you haven’t worked with Wood River Energy previously, we’ll need to obtain historical information.  </a:t>
            </a:r>
          </a:p>
          <a:p>
            <a:pPr lvl="2"/>
            <a:r>
              <a:rPr lang="en-US" dirty="0" smtClean="0"/>
              <a:t>We’ll send you a personalized Participation Agreement and the documents linked below for board approval.</a:t>
            </a:r>
          </a:p>
          <a:p>
            <a:pPr lvl="1"/>
            <a:r>
              <a:rPr lang="en-US" dirty="0" smtClean="0"/>
              <a:t>Join the Iowa LGRP 28E entity</a:t>
            </a:r>
          </a:p>
          <a:p>
            <a:pPr lvl="2"/>
            <a:r>
              <a:rPr lang="en-US" dirty="0" smtClean="0"/>
              <a:t>Iowa LGRP 28E Agreement and First Amendment </a:t>
            </a:r>
            <a:r>
              <a:rPr lang="en-US" i="1" dirty="0" smtClean="0"/>
              <a:t>(for your information)</a:t>
            </a:r>
            <a:endParaRPr lang="en-US" i="1" dirty="0"/>
          </a:p>
          <a:p>
            <a:pPr lvl="2"/>
            <a:r>
              <a:rPr lang="en-US" dirty="0" smtClean="0"/>
              <a:t>Application </a:t>
            </a:r>
            <a:r>
              <a:rPr lang="en-US" dirty="0"/>
              <a:t>and Agreement to Join the Iowa </a:t>
            </a:r>
            <a:r>
              <a:rPr lang="en-US" dirty="0" smtClean="0"/>
              <a:t>LGRP 28E </a:t>
            </a:r>
            <a:r>
              <a:rPr lang="en-US" i="1" dirty="0" smtClean="0"/>
              <a:t>(for board approval)</a:t>
            </a:r>
          </a:p>
          <a:p>
            <a:pPr lvl="2"/>
            <a:r>
              <a:rPr lang="en-US" dirty="0" smtClean="0"/>
              <a:t>Resolution approving the 28E Agreement, and the Application and Agreement to Join the 28E </a:t>
            </a:r>
            <a:r>
              <a:rPr lang="en-US" i="1" dirty="0" smtClean="0"/>
              <a:t>(for board approval)</a:t>
            </a:r>
            <a:endParaRPr lang="en-US" i="1" dirty="0"/>
          </a:p>
          <a:p>
            <a:pPr lvl="1"/>
            <a:r>
              <a:rPr lang="en-US" dirty="0" smtClean="0"/>
              <a:t>Participate in the Education Energy Program for the fiscal year</a:t>
            </a:r>
          </a:p>
          <a:p>
            <a:pPr lvl="2"/>
            <a:r>
              <a:rPr lang="en-US" dirty="0" smtClean="0"/>
              <a:t>Personalized Participation Agreement </a:t>
            </a:r>
            <a:r>
              <a:rPr lang="en-US" i="1" dirty="0" smtClean="0"/>
              <a:t>(for board approval)</a:t>
            </a:r>
            <a:endParaRPr lang="en-US" dirty="0" smtClean="0"/>
          </a:p>
        </p:txBody>
      </p:sp>
    </p:spTree>
    <p:extLst>
      <p:ext uri="{BB962C8B-B14F-4D97-AF65-F5344CB8AC3E}">
        <p14:creationId xmlns:p14="http://schemas.microsoft.com/office/powerpoint/2010/main" val="3731664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happens next?</a:t>
            </a:r>
            <a:endParaRPr lang="en-US" dirty="0"/>
          </a:p>
        </p:txBody>
      </p:sp>
      <p:sp>
        <p:nvSpPr>
          <p:cNvPr id="3" name="Content Placeholder 2"/>
          <p:cNvSpPr>
            <a:spLocks noGrp="1"/>
          </p:cNvSpPr>
          <p:nvPr>
            <p:ph idx="1"/>
          </p:nvPr>
        </p:nvSpPr>
        <p:spPr>
          <a:xfrm>
            <a:off x="1143000" y="1828800"/>
            <a:ext cx="10105008" cy="4267200"/>
          </a:xfrm>
        </p:spPr>
        <p:txBody>
          <a:bodyPr>
            <a:normAutofit/>
          </a:bodyPr>
          <a:lstStyle/>
          <a:p>
            <a:pPr lvl="1"/>
            <a:r>
              <a:rPr lang="en-US" dirty="0" smtClean="0"/>
              <a:t>Submit your completed and approved documents to ISFIS (</a:t>
            </a:r>
            <a:r>
              <a:rPr lang="en-US" dirty="0" smtClean="0">
                <a:hlinkClick r:id="rId2"/>
              </a:rPr>
              <a:t>jen@iowaschoolfinance.com</a:t>
            </a:r>
            <a:r>
              <a:rPr lang="en-US" dirty="0" smtClean="0"/>
              <a:t>)</a:t>
            </a:r>
          </a:p>
          <a:p>
            <a:pPr lvl="2"/>
            <a:r>
              <a:rPr lang="en-US" dirty="0" smtClean="0"/>
              <a:t>Application and Agreement to Join the 28E</a:t>
            </a:r>
          </a:p>
          <a:p>
            <a:pPr lvl="2"/>
            <a:r>
              <a:rPr lang="en-US" dirty="0" smtClean="0"/>
              <a:t>Resolution Approving the 28E Agreement and Application</a:t>
            </a:r>
          </a:p>
          <a:p>
            <a:pPr lvl="2"/>
            <a:r>
              <a:rPr lang="en-US" dirty="0" smtClean="0"/>
              <a:t>Participation Agreement for the year</a:t>
            </a:r>
          </a:p>
          <a:p>
            <a:pPr lvl="1"/>
            <a:r>
              <a:rPr lang="en-US" dirty="0" smtClean="0"/>
              <a:t>You’ll want to send a copy of these documents to your school district auditor for their information</a:t>
            </a:r>
          </a:p>
          <a:p>
            <a:pPr lvl="1"/>
            <a:r>
              <a:rPr lang="en-US" dirty="0" smtClean="0"/>
              <a:t>You’ll receive an invoice for payment from Iowa LGRP for the total premium defined in the Participation Agreement.</a:t>
            </a:r>
          </a:p>
          <a:p>
            <a:pPr lvl="1"/>
            <a:r>
              <a:rPr lang="en-US" dirty="0" smtClean="0"/>
              <a:t>Notify ISFIS or Wood River Energy right away if you have a material change to any of the meters enrolled in the program.</a:t>
            </a:r>
          </a:p>
          <a:p>
            <a:pPr lvl="1"/>
            <a:r>
              <a:rPr lang="en-US" dirty="0" smtClean="0"/>
              <a:t>Each year, the district will only need to approve a new Participation Agreement for the upcoming fiscal year.</a:t>
            </a:r>
          </a:p>
          <a:p>
            <a:pPr lvl="1"/>
            <a:r>
              <a:rPr lang="en-US" dirty="0" smtClean="0"/>
              <a:t>That’s it!  No additional work is required by your district!</a:t>
            </a:r>
          </a:p>
        </p:txBody>
      </p:sp>
    </p:spTree>
    <p:extLst>
      <p:ext uri="{BB962C8B-B14F-4D97-AF65-F5344CB8AC3E}">
        <p14:creationId xmlns:p14="http://schemas.microsoft.com/office/powerpoint/2010/main" val="3899627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To whom do I address questions?</a:t>
            </a:r>
            <a:endParaRPr lang="en-US" dirty="0"/>
          </a:p>
        </p:txBody>
      </p:sp>
      <p:sp>
        <p:nvSpPr>
          <p:cNvPr id="3" name="Content Placeholder 2"/>
          <p:cNvSpPr>
            <a:spLocks noGrp="1"/>
          </p:cNvSpPr>
          <p:nvPr>
            <p:ph idx="1"/>
          </p:nvPr>
        </p:nvSpPr>
        <p:spPr/>
        <p:txBody>
          <a:bodyPr>
            <a:normAutofit/>
          </a:bodyPr>
          <a:lstStyle/>
          <a:p>
            <a:r>
              <a:rPr lang="en-US" dirty="0" smtClean="0"/>
              <a:t>If you have questions regarding documents requiring board approval, school finance issues, using the management fund, implications to your audit or certified budget, contact ISFIS:</a:t>
            </a:r>
          </a:p>
          <a:p>
            <a:pPr lvl="2"/>
            <a:r>
              <a:rPr lang="en-US" dirty="0" smtClean="0"/>
              <a:t>Jen Albers, </a:t>
            </a:r>
            <a:r>
              <a:rPr lang="en-US" dirty="0" smtClean="0">
                <a:hlinkClick r:id="rId2"/>
              </a:rPr>
              <a:t>jen@iowaschoolfinance.com</a:t>
            </a:r>
            <a:r>
              <a:rPr lang="en-US" dirty="0" smtClean="0"/>
              <a:t>, (515) 251-5970 x4</a:t>
            </a:r>
          </a:p>
          <a:p>
            <a:pPr lvl="2"/>
            <a:r>
              <a:rPr lang="en-US" dirty="0" smtClean="0"/>
              <a:t>Jon Muller, </a:t>
            </a:r>
            <a:r>
              <a:rPr lang="en-US" dirty="0" smtClean="0">
                <a:hlinkClick r:id="rId3"/>
              </a:rPr>
              <a:t>jon@iowaschoolfinance.com</a:t>
            </a:r>
            <a:r>
              <a:rPr lang="en-US" dirty="0" smtClean="0"/>
              <a:t>, (515) 251-5970 x7</a:t>
            </a:r>
          </a:p>
          <a:p>
            <a:pPr lvl="2"/>
            <a:r>
              <a:rPr lang="en-US" dirty="0" smtClean="0"/>
              <a:t>Larry Sigel, </a:t>
            </a:r>
            <a:r>
              <a:rPr lang="en-US" dirty="0" smtClean="0">
                <a:hlinkClick r:id="rId4"/>
              </a:rPr>
              <a:t>larry@iowaschoolfinance.com</a:t>
            </a:r>
            <a:r>
              <a:rPr lang="en-US" dirty="0" smtClean="0"/>
              <a:t>, (515) 251-5970 x3</a:t>
            </a:r>
          </a:p>
          <a:p>
            <a:r>
              <a:rPr lang="en-US" dirty="0" smtClean="0"/>
              <a:t>If you have questions about your natural gas meters, historic usage or pricing, material changes anticipated to your meter, enrolling or removing meters, etc., contact Wood River Energy:</a:t>
            </a:r>
          </a:p>
          <a:p>
            <a:pPr lvl="2"/>
            <a:r>
              <a:rPr lang="en-US" dirty="0" smtClean="0"/>
              <a:t>Don </a:t>
            </a:r>
            <a:r>
              <a:rPr lang="en-US" dirty="0" err="1" smtClean="0"/>
              <a:t>Krattenmaker</a:t>
            </a:r>
            <a:r>
              <a:rPr lang="en-US" dirty="0" smtClean="0"/>
              <a:t>, </a:t>
            </a:r>
            <a:r>
              <a:rPr lang="en-US" dirty="0" smtClean="0">
                <a:hlinkClick r:id="rId5"/>
              </a:rPr>
              <a:t>don.krattenmaker@woodriverenergy.com</a:t>
            </a:r>
            <a:r>
              <a:rPr lang="en-US" dirty="0" smtClean="0"/>
              <a:t>, (888) 510-9315</a:t>
            </a:r>
          </a:p>
        </p:txBody>
      </p:sp>
    </p:spTree>
    <p:extLst>
      <p:ext uri="{BB962C8B-B14F-4D97-AF65-F5344CB8AC3E}">
        <p14:creationId xmlns:p14="http://schemas.microsoft.com/office/powerpoint/2010/main" val="1759673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Frequently Asked Questions</a:t>
            </a:r>
            <a:endParaRPr lang="en-US" dirty="0"/>
          </a:p>
        </p:txBody>
      </p:sp>
      <p:sp>
        <p:nvSpPr>
          <p:cNvPr id="3" name="Content Placeholder 2"/>
          <p:cNvSpPr>
            <a:spLocks noGrp="1"/>
          </p:cNvSpPr>
          <p:nvPr>
            <p:ph idx="1"/>
          </p:nvPr>
        </p:nvSpPr>
        <p:spPr/>
        <p:txBody>
          <a:bodyPr>
            <a:normAutofit fontScale="92500"/>
          </a:bodyPr>
          <a:lstStyle/>
          <a:p>
            <a:r>
              <a:rPr lang="en-US" dirty="0"/>
              <a:t>What is a </a:t>
            </a:r>
            <a:r>
              <a:rPr lang="en-US" dirty="0" smtClean="0"/>
              <a:t>local government risk pool?</a:t>
            </a:r>
            <a:endParaRPr lang="en-US" dirty="0"/>
          </a:p>
          <a:p>
            <a:r>
              <a:rPr lang="en-US" dirty="0" smtClean="0"/>
              <a:t>How does the Iowa Local Government Risk Pool Commission (Iowa LGRP) work?</a:t>
            </a:r>
          </a:p>
          <a:p>
            <a:r>
              <a:rPr lang="en-US" dirty="0" smtClean="0"/>
              <a:t>What programs are offered by Iowa LGRP?</a:t>
            </a:r>
            <a:endParaRPr lang="en-US" dirty="0"/>
          </a:p>
          <a:p>
            <a:r>
              <a:rPr lang="en-US" dirty="0" smtClean="0"/>
              <a:t>What is the Education Energy Group Program?</a:t>
            </a:r>
          </a:p>
          <a:p>
            <a:r>
              <a:rPr lang="en-US" dirty="0" smtClean="0"/>
              <a:t>How are the premiums determined?</a:t>
            </a:r>
          </a:p>
          <a:p>
            <a:r>
              <a:rPr lang="en-US" dirty="0" smtClean="0"/>
              <a:t>What happens if prices go up or down?</a:t>
            </a:r>
          </a:p>
          <a:p>
            <a:r>
              <a:rPr lang="en-US" dirty="0" smtClean="0"/>
              <a:t>What happens if a rare event occurs, can my district be assessed for additional premium?</a:t>
            </a:r>
          </a:p>
          <a:p>
            <a:r>
              <a:rPr lang="en-US" dirty="0" smtClean="0"/>
              <a:t>How does my district participate?</a:t>
            </a:r>
          </a:p>
          <a:p>
            <a:r>
              <a:rPr lang="en-US" dirty="0" smtClean="0"/>
              <a:t>To whom do I address questions</a:t>
            </a:r>
            <a:r>
              <a:rPr lang="en-US" dirty="0"/>
              <a:t>?</a:t>
            </a:r>
            <a:endParaRPr lang="en-US" dirty="0" smtClean="0"/>
          </a:p>
        </p:txBody>
      </p:sp>
    </p:spTree>
    <p:extLst>
      <p:ext uri="{BB962C8B-B14F-4D97-AF65-F5344CB8AC3E}">
        <p14:creationId xmlns:p14="http://schemas.microsoft.com/office/powerpoint/2010/main" val="84688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a </a:t>
            </a:r>
            <a:r>
              <a:rPr lang="en-US" dirty="0" smtClean="0"/>
              <a:t>local government risk </a:t>
            </a:r>
            <a:r>
              <a:rPr lang="en-US" dirty="0"/>
              <a:t>p</a:t>
            </a:r>
            <a:r>
              <a:rPr lang="en-US" dirty="0" smtClean="0"/>
              <a:t>ool?</a:t>
            </a:r>
            <a:endParaRPr lang="en-US" dirty="0"/>
          </a:p>
        </p:txBody>
      </p:sp>
      <p:sp>
        <p:nvSpPr>
          <p:cNvPr id="3" name="Content Placeholder 2"/>
          <p:cNvSpPr>
            <a:spLocks noGrp="1"/>
          </p:cNvSpPr>
          <p:nvPr>
            <p:ph idx="1"/>
          </p:nvPr>
        </p:nvSpPr>
        <p:spPr/>
        <p:txBody>
          <a:bodyPr>
            <a:normAutofit/>
          </a:bodyPr>
          <a:lstStyle/>
          <a:p>
            <a:r>
              <a:rPr lang="en-US" dirty="0" smtClean="0"/>
              <a:t>A local government risk pool is a term used when governmental entities (such as cities, counties or school districts) join together in a group to collectively reduce costs, increase their buying power, or reduce risks.</a:t>
            </a:r>
          </a:p>
          <a:p>
            <a:r>
              <a:rPr lang="en-US" dirty="0" smtClean="0"/>
              <a:t>A local government risk pool can be made between multiple school districts, between a school district and a city, or between various combinations &amp; numbers of governmental entities. </a:t>
            </a:r>
          </a:p>
          <a:p>
            <a:r>
              <a:rPr lang="en-US" dirty="0" smtClean="0"/>
              <a:t>The term local government risk pool is used and referenced in federal and state legislative code.</a:t>
            </a:r>
          </a:p>
          <a:p>
            <a:r>
              <a:rPr lang="en-US" dirty="0" smtClean="0"/>
              <a:t>There are many examples of local government risk pools which involve Iowa school districts, such as cash management programs, health insurance pools, and many more. </a:t>
            </a:r>
            <a:endParaRPr lang="en-US" dirty="0"/>
          </a:p>
        </p:txBody>
      </p:sp>
    </p:spTree>
    <p:extLst>
      <p:ext uri="{BB962C8B-B14F-4D97-AF65-F5344CB8AC3E}">
        <p14:creationId xmlns:p14="http://schemas.microsoft.com/office/powerpoint/2010/main" val="1706361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does the Iowa LGRP work?</a:t>
            </a:r>
            <a:endParaRPr lang="en-US" dirty="0"/>
          </a:p>
        </p:txBody>
      </p:sp>
      <p:sp>
        <p:nvSpPr>
          <p:cNvPr id="3" name="Content Placeholder 2"/>
          <p:cNvSpPr>
            <a:spLocks noGrp="1"/>
          </p:cNvSpPr>
          <p:nvPr>
            <p:ph idx="1"/>
          </p:nvPr>
        </p:nvSpPr>
        <p:spPr/>
        <p:txBody>
          <a:bodyPr>
            <a:normAutofit/>
          </a:bodyPr>
          <a:lstStyle/>
          <a:p>
            <a:r>
              <a:rPr lang="en-US" dirty="0" smtClean="0"/>
              <a:t>The Iowa Local Government Risk Pool Commission (Iowa LGRP) is organized under Iowa Code Chapter 28E, and officially began in the fall of 2019 by three originating K-12 public school districts.</a:t>
            </a:r>
          </a:p>
          <a:p>
            <a:r>
              <a:rPr lang="en-US" dirty="0" smtClean="0"/>
              <a:t>The Iowa LGRP has a Board of Directors responsible for oversight of the programs offered by the 28E.</a:t>
            </a:r>
          </a:p>
          <a:p>
            <a:r>
              <a:rPr lang="en-US" dirty="0" smtClean="0"/>
              <a:t>Schools that wish to join the 28E must take official board action to approve an </a:t>
            </a:r>
            <a:r>
              <a:rPr lang="en-US" i="1" dirty="0" smtClean="0"/>
              <a:t>Application &amp; Agreement to Join the Iowa LGRP</a:t>
            </a:r>
            <a:r>
              <a:rPr lang="en-US" dirty="0" smtClean="0"/>
              <a:t>.  This action allows the district to become a member of the 28E entity.</a:t>
            </a:r>
          </a:p>
          <a:p>
            <a:r>
              <a:rPr lang="en-US" dirty="0" smtClean="0"/>
              <a:t>Once a part of the 28E entity, the school district then has the option to participate in any program offered by the Iowa LGRP for a given school year or contract term.</a:t>
            </a:r>
            <a:endParaRPr lang="en-US" dirty="0"/>
          </a:p>
        </p:txBody>
      </p:sp>
    </p:spTree>
    <p:extLst>
      <p:ext uri="{BB962C8B-B14F-4D97-AF65-F5344CB8AC3E}">
        <p14:creationId xmlns:p14="http://schemas.microsoft.com/office/powerpoint/2010/main" val="1012137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programs are offered by Iowa LGRP?</a:t>
            </a:r>
            <a:endParaRPr lang="en-US" dirty="0"/>
          </a:p>
        </p:txBody>
      </p:sp>
      <p:sp>
        <p:nvSpPr>
          <p:cNvPr id="3" name="Content Placeholder 2"/>
          <p:cNvSpPr>
            <a:spLocks noGrp="1"/>
          </p:cNvSpPr>
          <p:nvPr>
            <p:ph idx="1"/>
          </p:nvPr>
        </p:nvSpPr>
        <p:spPr/>
        <p:txBody>
          <a:bodyPr/>
          <a:lstStyle/>
          <a:p>
            <a:r>
              <a:rPr lang="en-US" dirty="0" smtClean="0"/>
              <a:t>Currently, the Iowa LGRP offers only one program, called the Education Energy Group which is a natural gas risk management program for Iowa public school districts.  </a:t>
            </a:r>
          </a:p>
          <a:p>
            <a:r>
              <a:rPr lang="en-US" dirty="0" smtClean="0"/>
              <a:t>Iowa LGRP does not intend to create any other programs or invite governmental entities other than Iowa public school districts into the organization at this point in time, though the 28E Agreement authorizes it to do so.  The Board of Directors would have the authority to expand programs in the future.</a:t>
            </a:r>
          </a:p>
          <a:p>
            <a:endParaRPr lang="en-US" dirty="0"/>
          </a:p>
        </p:txBody>
      </p:sp>
    </p:spTree>
    <p:extLst>
      <p:ext uri="{BB962C8B-B14F-4D97-AF65-F5344CB8AC3E}">
        <p14:creationId xmlns:p14="http://schemas.microsoft.com/office/powerpoint/2010/main" val="1574063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the Education Energy Group Program?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Districts remit a single lump sum premium payment at the beginning of the fiscal year for each enrolled meter.</a:t>
            </a:r>
          </a:p>
          <a:p>
            <a:r>
              <a:rPr lang="en-US" dirty="0" smtClean="0"/>
              <a:t>This premium covers all gas service requirements for the year</a:t>
            </a:r>
            <a:r>
              <a:rPr lang="en-US" dirty="0"/>
              <a:t> </a:t>
            </a:r>
            <a:r>
              <a:rPr lang="en-US" dirty="0" smtClean="0"/>
              <a:t>(</a:t>
            </a:r>
            <a:r>
              <a:rPr lang="en-US" dirty="0"/>
              <a:t>from utility expenses to the gas itself</a:t>
            </a:r>
            <a:r>
              <a:rPr lang="en-US" dirty="0" smtClean="0"/>
              <a:t>).  Participants receive no gas utility bills.</a:t>
            </a:r>
          </a:p>
          <a:p>
            <a:r>
              <a:rPr lang="en-US" dirty="0" smtClean="0"/>
              <a:t>The premium is based on historical usage, calculated at the gas prices the Iowa LGRP procures, plus a risk premium to establish a fixed budget.  The wholesale gas cost itself is passed through to the premium with no additional markup.</a:t>
            </a:r>
          </a:p>
          <a:p>
            <a:r>
              <a:rPr lang="en-US" dirty="0" smtClean="0"/>
              <a:t>All risks are then transferred to service providers so the district has budget certainty and known heating costs for the fiscal year.</a:t>
            </a:r>
          </a:p>
          <a:p>
            <a:r>
              <a:rPr lang="en-US" dirty="0" smtClean="0"/>
              <a:t>As with other products that transfer risk, there is a tradeoff between cost and certainty.  In most years, your district may not save money, but it will protect you from rare events such as super cold winters or the impact of hurricanes reducing production or other items that send costs soaring.</a:t>
            </a:r>
            <a:endParaRPr lang="en-US" dirty="0"/>
          </a:p>
        </p:txBody>
      </p:sp>
    </p:spTree>
    <p:extLst>
      <p:ext uri="{BB962C8B-B14F-4D97-AF65-F5344CB8AC3E}">
        <p14:creationId xmlns:p14="http://schemas.microsoft.com/office/powerpoint/2010/main" val="406655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the Education Energy Group Program?</a:t>
            </a:r>
            <a:endParaRPr lang="en-US" dirty="0"/>
          </a:p>
        </p:txBody>
      </p:sp>
      <p:sp>
        <p:nvSpPr>
          <p:cNvPr id="3" name="Content Placeholder 2"/>
          <p:cNvSpPr>
            <a:spLocks noGrp="1"/>
          </p:cNvSpPr>
          <p:nvPr>
            <p:ph idx="1"/>
          </p:nvPr>
        </p:nvSpPr>
        <p:spPr/>
        <p:txBody>
          <a:bodyPr>
            <a:normAutofit/>
          </a:bodyPr>
          <a:lstStyle/>
          <a:p>
            <a:r>
              <a:rPr lang="en-US" dirty="0" smtClean="0"/>
              <a:t>This is not an insurance program, according to the Iowa Insurance Division and Iowa laws.  Rather, this is a local government risk pool through which governmental entities join together to pool and transfer risks.</a:t>
            </a:r>
          </a:p>
          <a:p>
            <a:r>
              <a:rPr lang="en-US" dirty="0" smtClean="0"/>
              <a:t>According to an opinion issued by Iowa’s Auditor of State, the premium </a:t>
            </a:r>
            <a:r>
              <a:rPr lang="en-US" dirty="0"/>
              <a:t>may be paid from the district’s Management </a:t>
            </a:r>
            <a:r>
              <a:rPr lang="en-US" dirty="0" smtClean="0"/>
              <a:t>Fund.</a:t>
            </a:r>
          </a:p>
          <a:p>
            <a:r>
              <a:rPr lang="en-US" dirty="0" smtClean="0"/>
              <a:t>If premiums are paid from the district’s Management Fund, that will also ensure your General Fund will not be impacted regardless of weather events </a:t>
            </a:r>
            <a:r>
              <a:rPr lang="en-US" dirty="0" smtClean="0"/>
              <a:t>or other </a:t>
            </a:r>
            <a:r>
              <a:rPr lang="en-US" dirty="0" smtClean="0"/>
              <a:t>gas market </a:t>
            </a:r>
            <a:r>
              <a:rPr lang="en-US" dirty="0" smtClean="0"/>
              <a:t>supply issues, </a:t>
            </a:r>
            <a:r>
              <a:rPr lang="en-US" dirty="0" smtClean="0"/>
              <a:t>independent of any long run overall savings.</a:t>
            </a:r>
          </a:p>
          <a:p>
            <a:r>
              <a:rPr lang="en-US" dirty="0" smtClean="0"/>
              <a:t>It’s important to note that the Iowa Department of Education has not issued an opinion on the use of the Management Fund for this program. </a:t>
            </a:r>
            <a:endParaRPr lang="en-US" dirty="0"/>
          </a:p>
        </p:txBody>
      </p:sp>
    </p:spTree>
    <p:extLst>
      <p:ext uri="{BB962C8B-B14F-4D97-AF65-F5344CB8AC3E}">
        <p14:creationId xmlns:p14="http://schemas.microsoft.com/office/powerpoint/2010/main" val="2939614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are the premiums determined?</a:t>
            </a:r>
            <a:endParaRPr lang="en-US" dirty="0"/>
          </a:p>
        </p:txBody>
      </p:sp>
      <p:sp>
        <p:nvSpPr>
          <p:cNvPr id="3" name="Content Placeholder 2"/>
          <p:cNvSpPr>
            <a:spLocks noGrp="1"/>
          </p:cNvSpPr>
          <p:nvPr>
            <p:ph idx="1"/>
          </p:nvPr>
        </p:nvSpPr>
        <p:spPr>
          <a:xfrm>
            <a:off x="1143000" y="1686757"/>
            <a:ext cx="9872871" cy="4589756"/>
          </a:xfrm>
        </p:spPr>
        <p:txBody>
          <a:bodyPr>
            <a:normAutofit fontScale="92500" lnSpcReduction="10000"/>
          </a:bodyPr>
          <a:lstStyle/>
          <a:p>
            <a:r>
              <a:rPr lang="en-US" dirty="0" smtClean="0"/>
              <a:t>School gas expenditures historically are calculated by taking usage for each meter multiplied by the price of the gas itself (which includes margin for the gas supplier), transportation, tariffs, taxes, and administrative fees.</a:t>
            </a:r>
          </a:p>
          <a:p>
            <a:r>
              <a:rPr lang="en-US" dirty="0"/>
              <a:t>Anticipated usage </a:t>
            </a:r>
            <a:r>
              <a:rPr lang="en-US" dirty="0" smtClean="0"/>
              <a:t>for each meter is </a:t>
            </a:r>
            <a:r>
              <a:rPr lang="en-US" dirty="0"/>
              <a:t>determined by reviewing historical </a:t>
            </a:r>
            <a:r>
              <a:rPr lang="en-US" dirty="0" smtClean="0"/>
              <a:t>information and taking into account any known material changes anticipated by the school district (such as a building opening or closing).  </a:t>
            </a:r>
            <a:endParaRPr lang="en-US" dirty="0"/>
          </a:p>
          <a:p>
            <a:r>
              <a:rPr lang="en-US" dirty="0" smtClean="0"/>
              <a:t>The Iowa LGRP service providers lock in gas purchases for pool participants at a fixed price for the gas itself.  The service providers assume the risk associated with winter heating needs that exceed historical usage.</a:t>
            </a:r>
          </a:p>
          <a:p>
            <a:r>
              <a:rPr lang="en-US" dirty="0" smtClean="0"/>
              <a:t>The transportation costs, tariffs, taxes and administrative fees from the utilities are generally known, however they can change.  The risk of any changes would be borne by the service providers.</a:t>
            </a:r>
          </a:p>
          <a:p>
            <a:r>
              <a:rPr lang="en-US" dirty="0" smtClean="0"/>
              <a:t>The Iowa LGRP limits underwriting profits of its service providers.  In the event that profits exceed the profit threshold, Iowa LGRP is empowered to distribute refunds of excess premium back to participants.</a:t>
            </a:r>
          </a:p>
        </p:txBody>
      </p:sp>
    </p:spTree>
    <p:extLst>
      <p:ext uri="{BB962C8B-B14F-4D97-AF65-F5344CB8AC3E}">
        <p14:creationId xmlns:p14="http://schemas.microsoft.com/office/powerpoint/2010/main" val="1959708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347" y="129988"/>
            <a:ext cx="10269967" cy="1356360"/>
          </a:xfrm>
        </p:spPr>
        <p:txBody>
          <a:bodyPr>
            <a:normAutofit/>
          </a:bodyPr>
          <a:lstStyle/>
          <a:p>
            <a:r>
              <a:rPr lang="en-US" dirty="0" smtClean="0"/>
              <a:t>What happens if prices go up or down?</a:t>
            </a:r>
            <a:endParaRPr lang="en-US" dirty="0"/>
          </a:p>
        </p:txBody>
      </p:sp>
      <p:pic>
        <p:nvPicPr>
          <p:cNvPr id="5" name="Picture 4"/>
          <p:cNvPicPr>
            <a:picLocks noChangeAspect="1"/>
          </p:cNvPicPr>
          <p:nvPr/>
        </p:nvPicPr>
        <p:blipFill>
          <a:blip r:embed="rId2"/>
          <a:stretch>
            <a:fillRect/>
          </a:stretch>
        </p:blipFill>
        <p:spPr>
          <a:xfrm>
            <a:off x="1030940" y="1219009"/>
            <a:ext cx="7989233" cy="5288247"/>
          </a:xfrm>
          <a:prstGeom prst="rect">
            <a:avLst/>
          </a:prstGeom>
        </p:spPr>
      </p:pic>
      <p:sp>
        <p:nvSpPr>
          <p:cNvPr id="7" name="Content Placeholder 2"/>
          <p:cNvSpPr>
            <a:spLocks noGrp="1"/>
          </p:cNvSpPr>
          <p:nvPr>
            <p:ph idx="1"/>
          </p:nvPr>
        </p:nvSpPr>
        <p:spPr>
          <a:xfrm>
            <a:off x="9247094" y="1335740"/>
            <a:ext cx="2362199" cy="4760259"/>
          </a:xfrm>
        </p:spPr>
        <p:txBody>
          <a:bodyPr>
            <a:normAutofit fontScale="85000" lnSpcReduction="20000"/>
          </a:bodyPr>
          <a:lstStyle/>
          <a:p>
            <a:r>
              <a:rPr lang="en-US" dirty="0" smtClean="0"/>
              <a:t>If pricing &amp; usage are exactly as anticipated, the school pays slightly more.</a:t>
            </a:r>
          </a:p>
          <a:p>
            <a:r>
              <a:rPr lang="en-US" dirty="0" smtClean="0"/>
              <a:t>If pricing &amp; usage increase, school pays significantly less.</a:t>
            </a:r>
          </a:p>
          <a:p>
            <a:r>
              <a:rPr lang="en-US" dirty="0" smtClean="0"/>
              <a:t>If pricing &amp; usage decrease, school pays significantly more.</a:t>
            </a:r>
          </a:p>
          <a:p>
            <a:r>
              <a:rPr lang="en-US" dirty="0" smtClean="0"/>
              <a:t>But in all scenarios, school has budget certainty knowing their annual premium, and has protected their General Fund.</a:t>
            </a:r>
          </a:p>
          <a:p>
            <a:endParaRPr lang="en-US" dirty="0" smtClean="0"/>
          </a:p>
        </p:txBody>
      </p:sp>
    </p:spTree>
    <p:extLst>
      <p:ext uri="{BB962C8B-B14F-4D97-AF65-F5344CB8AC3E}">
        <p14:creationId xmlns:p14="http://schemas.microsoft.com/office/powerpoint/2010/main" val="4005808576"/>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1833</TotalTime>
  <Words>1568</Words>
  <Application>Microsoft Office PowerPoint</Application>
  <PresentationFormat>Widescreen</PresentationFormat>
  <Paragraphs>80</Paragraphs>
  <Slides>13</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Corbel</vt:lpstr>
      <vt:lpstr>Basis</vt:lpstr>
      <vt:lpstr>Iowa Local Government Risk Pool Commission</vt:lpstr>
      <vt:lpstr>Frequently Asked Questions</vt:lpstr>
      <vt:lpstr>What is a local government risk pool?</vt:lpstr>
      <vt:lpstr>How does the Iowa LGRP work?</vt:lpstr>
      <vt:lpstr>What programs are offered by Iowa LGRP?</vt:lpstr>
      <vt:lpstr>What is the Education Energy Group Program?</vt:lpstr>
      <vt:lpstr>What is the Education Energy Group Program?</vt:lpstr>
      <vt:lpstr>How are the premiums determined?</vt:lpstr>
      <vt:lpstr>What happens if prices go up or down?</vt:lpstr>
      <vt:lpstr>What happens if a rare event occurs, can my district be assessed for additional premium?</vt:lpstr>
      <vt:lpstr>How does my district participate?</vt:lpstr>
      <vt:lpstr>What happens next?</vt:lpstr>
      <vt:lpstr>To whom do I address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Iowa Local Government Risk Pool Commission</dc:title>
  <dc:creator>Jen</dc:creator>
  <cp:lastModifiedBy>Jen</cp:lastModifiedBy>
  <cp:revision>55</cp:revision>
  <dcterms:created xsi:type="dcterms:W3CDTF">2019-09-15T22:27:38Z</dcterms:created>
  <dcterms:modified xsi:type="dcterms:W3CDTF">2019-09-20T20:34:45Z</dcterms:modified>
</cp:coreProperties>
</file>